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70" r:id="rId3"/>
    <p:sldId id="257" r:id="rId4"/>
    <p:sldId id="258" r:id="rId5"/>
    <p:sldId id="276" r:id="rId6"/>
    <p:sldId id="277" r:id="rId7"/>
    <p:sldId id="272" r:id="rId8"/>
    <p:sldId id="273" r:id="rId9"/>
    <p:sldId id="259" r:id="rId10"/>
    <p:sldId id="279" r:id="rId11"/>
    <p:sldId id="278" r:id="rId12"/>
    <p:sldId id="269" r:id="rId13"/>
  </p:sldIdLst>
  <p:sldSz cx="12192000" cy="6858000"/>
  <p:notesSz cx="6858000" cy="9144000"/>
  <p:defaultTextStyle>
    <a:defPPr lvl="0">
      <a:defRPr lang="en-US"/>
    </a:defPPr>
    <a:lvl1pPr marL="0" lv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lvl="1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lvl="2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lvl="3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lvl="4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lvl="5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lvl="6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lvl="7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lvl="8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E53E9EDF-6F9F-4890-A751-7BC5DC566FAE}">
          <p14:sldIdLst>
            <p14:sldId id="256"/>
            <p14:sldId id="270"/>
            <p14:sldId id="257"/>
            <p14:sldId id="258"/>
          </p14:sldIdLst>
        </p14:section>
        <p14:section name="Literature Survey" id="{48C93048-1950-4A12-9794-B278798096F2}">
          <p14:sldIdLst>
            <p14:sldId id="276"/>
            <p14:sldId id="277"/>
          </p14:sldIdLst>
        </p14:section>
        <p14:section name="System Comparation" id="{DF8C78B8-97F4-4A7B-8B6F-9DBF026753E1}">
          <p14:sldIdLst>
            <p14:sldId id="272"/>
            <p14:sldId id="273"/>
            <p14:sldId id="259"/>
            <p14:sldId id="279"/>
            <p14:sldId id="278"/>
            <p14:sldId id="26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384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5" autoAdjust="0"/>
    <p:restoredTop sz="95274" autoAdjust="0"/>
  </p:normalViewPr>
  <p:slideViewPr>
    <p:cSldViewPr snapToGrid="0">
      <p:cViewPr varScale="1">
        <p:scale>
          <a:sx n="75" d="100"/>
          <a:sy n="75" d="100"/>
        </p:scale>
        <p:origin x="62" y="235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C5A6D6-678F-47D8-91DE-2A07AB82649C}" type="datetimeFigureOut">
              <a:rPr lang="en-US" smtClean="0"/>
              <a:pPr/>
              <a:t>4/22/2024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36EB16-6B00-43E9-80A3-5AA9B9B72416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36EB16-6B00-43E9-80A3-5AA9B9B72416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05531-103C-4EA6-8A04-8B669A93EC46}" type="datetimeFigureOut">
              <a:rPr lang="en-US" smtClean="0"/>
              <a:pPr/>
              <a:t>4/22/2024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469A4-A76C-4796-AA3A-668EE365A0D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05531-103C-4EA6-8A04-8B669A93EC46}" type="datetimeFigureOut">
              <a:rPr lang="en-US" smtClean="0"/>
              <a:pPr/>
              <a:t>4/22/2024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469A4-A76C-4796-AA3A-668EE365A0D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785600" y="274641"/>
            <a:ext cx="36576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2800" y="274641"/>
            <a:ext cx="107696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05531-103C-4EA6-8A04-8B669A93EC46}" type="datetimeFigureOut">
              <a:rPr lang="en-US" smtClean="0"/>
              <a:pPr/>
              <a:t>4/22/2024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469A4-A76C-4796-AA3A-668EE365A0D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05531-103C-4EA6-8A04-8B669A93EC46}" type="datetimeFigureOut">
              <a:rPr lang="en-US" smtClean="0"/>
              <a:pPr/>
              <a:t>4/22/2024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469A4-A76C-4796-AA3A-668EE365A0D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05531-103C-4EA6-8A04-8B669A93EC46}" type="datetimeFigureOut">
              <a:rPr lang="en-US" smtClean="0"/>
              <a:pPr/>
              <a:t>4/22/2024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469A4-A76C-4796-AA3A-668EE365A0D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2800" y="1600203"/>
            <a:ext cx="7213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0" y="1600203"/>
            <a:ext cx="7213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05531-103C-4EA6-8A04-8B669A93EC46}" type="datetimeFigureOut">
              <a:rPr lang="en-US" smtClean="0"/>
              <a:pPr/>
              <a:t>4/22/2024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469A4-A76C-4796-AA3A-668EE365A0D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05531-103C-4EA6-8A04-8B669A93EC46}" type="datetimeFigureOut">
              <a:rPr lang="en-US" smtClean="0"/>
              <a:pPr/>
              <a:t>4/22/2024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469A4-A76C-4796-AA3A-668EE365A0D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05531-103C-4EA6-8A04-8B669A93EC46}" type="datetimeFigureOut">
              <a:rPr lang="en-US" smtClean="0"/>
              <a:pPr/>
              <a:t>4/22/2024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469A4-A76C-4796-AA3A-668EE365A0D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05531-103C-4EA6-8A04-8B669A93EC46}" type="datetimeFigureOut">
              <a:rPr lang="en-US" smtClean="0"/>
              <a:pPr/>
              <a:t>4/22/2024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469A4-A76C-4796-AA3A-668EE365A0D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05531-103C-4EA6-8A04-8B669A93EC46}" type="datetimeFigureOut">
              <a:rPr lang="en-US" smtClean="0"/>
              <a:pPr/>
              <a:t>4/22/2024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469A4-A76C-4796-AA3A-668EE365A0D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05531-103C-4EA6-8A04-8B669A93EC46}" type="datetimeFigureOut">
              <a:rPr lang="en-US" smtClean="0"/>
              <a:pPr/>
              <a:t>4/22/2024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469A4-A76C-4796-AA3A-668EE365A0D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3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705531-103C-4EA6-8A04-8B669A93EC46}" type="datetimeFigureOut">
              <a:rPr lang="en-US" smtClean="0"/>
              <a:pPr/>
              <a:t>4/22/2024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E469A4-A76C-4796-AA3A-668EE365A0D9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gif"/><Relationship Id="rId3" Type="http://schemas.openxmlformats.org/officeDocument/2006/relationships/image" Target="../media/image3.gif"/><Relationship Id="rId7" Type="http://schemas.openxmlformats.org/officeDocument/2006/relationships/image" Target="../media/image7.gif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gif"/><Relationship Id="rId11" Type="http://schemas.openxmlformats.org/officeDocument/2006/relationships/image" Target="../media/image11.gif"/><Relationship Id="rId5" Type="http://schemas.openxmlformats.org/officeDocument/2006/relationships/image" Target="../media/image5.gif"/><Relationship Id="rId10" Type="http://schemas.openxmlformats.org/officeDocument/2006/relationships/image" Target="../media/image10.gif"/><Relationship Id="rId4" Type="http://schemas.openxmlformats.org/officeDocument/2006/relationships/image" Target="../media/image4.gif"/><Relationship Id="rId9" Type="http://schemas.openxmlformats.org/officeDocument/2006/relationships/image" Target="../media/image9.gi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399" y="2428872"/>
            <a:ext cx="10363200" cy="1470025"/>
          </a:xfrm>
        </p:spPr>
        <p:txBody>
          <a:bodyPr>
            <a:noAutofit/>
          </a:bodyPr>
          <a:lstStyle/>
          <a:p>
            <a:r>
              <a:rPr lang="en-US" sz="4010" b="1" dirty="0">
                <a:latin typeface="Times New Roman" pitchFamily="18" charset="0"/>
              </a:rPr>
              <a:t>Secure Chat API: Encrypted Chat Application Program Interface with </a:t>
            </a:r>
            <a:r>
              <a:rPr lang="en-US" sz="4010" b="1" dirty="0" smtClean="0">
                <a:latin typeface="Times New Roman" pitchFamily="18" charset="0"/>
              </a:rPr>
              <a:t>Block-chain </a:t>
            </a:r>
            <a:r>
              <a:rPr lang="en-US" sz="4010" b="1" dirty="0">
                <a:latin typeface="Times New Roman" pitchFamily="18" charset="0"/>
              </a:rPr>
              <a:t>Authentication</a:t>
            </a:r>
          </a:p>
        </p:txBody>
      </p:sp>
      <p:sp>
        <p:nvSpPr>
          <p:cNvPr id="6" name="Subtitle 3"/>
          <p:cNvSpPr txBox="1">
            <a:spLocks/>
          </p:cNvSpPr>
          <p:nvPr/>
        </p:nvSpPr>
        <p:spPr>
          <a:xfrm>
            <a:off x="3382093" y="5551793"/>
            <a:ext cx="5595257" cy="1439193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0000"/>
              </a:buClr>
              <a:buSzTx/>
              <a:buFont typeface="Arial" pitchFamily="34" charset="0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Times New Roman"/>
                <a:cs typeface="Times New Roman"/>
                <a:sym typeface="Times New Roman"/>
              </a:rPr>
              <a:t>GUIDE</a:t>
            </a:r>
            <a:r>
              <a:rPr kumimoji="0" lang="en-US" sz="4000" b="1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Times New Roman"/>
                <a:cs typeface="Times New Roman"/>
                <a:sym typeface="Times New Roman"/>
              </a:rPr>
              <a:t> NAME                                                                  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lvl="0" algn="ctr" defTabSz="914400">
              <a:spcBef>
                <a:spcPct val="20000"/>
              </a:spcBef>
              <a:defRPr/>
            </a:pPr>
            <a:r>
              <a:rPr lang="en-US" sz="3500" dirty="0">
                <a:solidFill>
                  <a:srgbClr val="000000"/>
                </a:solidFill>
                <a:latin typeface="Times New Roman" panose="02020603050405020304" pitchFamily="18" charset="0"/>
              </a:rPr>
              <a:t>Mr. P. MANIKANDAN M.E</a:t>
            </a:r>
          </a:p>
          <a:p>
            <a:pPr lvl="0" algn="ctr" defTabSz="914400">
              <a:spcBef>
                <a:spcPct val="20000"/>
              </a:spcBef>
              <a:defRPr/>
            </a:pPr>
            <a:r>
              <a:rPr lang="en-US" sz="3500" dirty="0">
                <a:solidFill>
                  <a:srgbClr val="000000"/>
                </a:solidFill>
                <a:latin typeface="Times New Roman" panose="02020603050405020304" pitchFamily="18" charset="0"/>
              </a:rPr>
              <a:t>HEAD OF THE DEPARTMENT </a:t>
            </a:r>
            <a:endParaRPr lang="en-US" sz="3500" i="0" u="none" strike="noStrike" baseline="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350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Department of Computer Science and Engineering </a:t>
            </a:r>
            <a:endParaRPr kumimoji="0" lang="en-US" sz="350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949102" y="3914370"/>
            <a:ext cx="629379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</a:pPr>
            <a:r>
              <a:rPr lang="en-US" sz="2000" b="1" kern="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BATCH MEMBER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  <a:sym typeface="Times New Roman"/>
            </a:endParaRPr>
          </a:p>
          <a:p>
            <a:pPr lvl="0">
              <a:buClr>
                <a:srgbClr val="000000"/>
              </a:buClr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G. GOKUL 							(812420104027)</a:t>
            </a:r>
          </a:p>
          <a:p>
            <a:pPr lvl="0">
              <a:buClr>
                <a:srgbClr val="000000"/>
              </a:buClr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M. PREMSRIDEV 					(812420104071)</a:t>
            </a:r>
          </a:p>
          <a:p>
            <a:pPr lvl="0">
              <a:buClr>
                <a:srgbClr val="000000"/>
              </a:buClr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A. RAHMATHULLAH 				(812420104073)</a:t>
            </a:r>
          </a:p>
          <a:p>
            <a:pPr lvl="0">
              <a:buClr>
                <a:srgbClr val="000000"/>
              </a:buClr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T. SHAIK MOHAMED FAHAD		(812420104083)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1672" y="131839"/>
            <a:ext cx="2188654" cy="2121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441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04284"/>
            <a:ext cx="10972800" cy="1143000"/>
          </a:xfrm>
        </p:spPr>
        <p:txBody>
          <a:bodyPr>
            <a:normAutofit/>
          </a:bodyPr>
          <a:lstStyle/>
          <a:p>
            <a:r>
              <a:rPr lang="en-US" sz="3600" b="1" dirty="0" smtClean="0">
                <a:latin typeface="Times New Roman" pitchFamily="18" charset="0"/>
              </a:rPr>
              <a:t>MODULES</a:t>
            </a:r>
            <a:endParaRPr lang="en-US" sz="3600" b="1" dirty="0">
              <a:latin typeface="Times New Roman" pitchFamily="18" charset="0"/>
            </a:endParaRPr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>
          <a:xfrm>
            <a:off x="609600" y="1347284"/>
            <a:ext cx="10972800" cy="5129716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system is completely deployed server side as backend.</a:t>
            </a:r>
          </a:p>
          <a:p>
            <a:pPr>
              <a:lnSpc>
                <a:spcPct val="150000"/>
              </a:lnSpc>
              <a:buNone/>
            </a:pP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None/>
            </a:pPr>
            <a:r>
              <a:rPr lang="en-US" sz="2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Demo Application:</a:t>
            </a:r>
          </a:p>
          <a:p>
            <a:pPr lvl="2">
              <a:lnSpc>
                <a:spcPct val="150000"/>
              </a:lnSpc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Login Page</a:t>
            </a:r>
          </a:p>
          <a:p>
            <a:pPr lvl="2">
              <a:lnSpc>
                <a:spcPct val="150000"/>
              </a:lnSpc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Chatting Page 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4747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730432" y="1758395"/>
            <a:ext cx="1934391" cy="4577806"/>
          </a:xfrm>
          <a:prstGeom prst="roundRect">
            <a:avLst>
              <a:gd name="adj" fmla="val 28147"/>
            </a:avLst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54" y="4869454"/>
            <a:ext cx="1134303" cy="116526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54" y="3442699"/>
            <a:ext cx="1134303" cy="116526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54" y="2015944"/>
            <a:ext cx="1134303" cy="116526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0229" y="2598574"/>
            <a:ext cx="3091542" cy="309154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9119" y="3252250"/>
            <a:ext cx="1544840" cy="1544840"/>
          </a:xfrm>
          <a:prstGeom prst="rect">
            <a:avLst/>
          </a:prstGeom>
        </p:spPr>
      </p:pic>
      <p:cxnSp>
        <p:nvCxnSpPr>
          <p:cNvPr id="21" name="Straight Connector 20"/>
          <p:cNvCxnSpPr/>
          <p:nvPr/>
        </p:nvCxnSpPr>
        <p:spPr>
          <a:xfrm>
            <a:off x="2690949" y="3596630"/>
            <a:ext cx="2677886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2690949" y="4555707"/>
            <a:ext cx="2677886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3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3813" y="3806582"/>
            <a:ext cx="507558" cy="507558"/>
          </a:xfrm>
          <a:prstGeom prst="rect">
            <a:avLst/>
          </a:prstGeom>
        </p:spPr>
      </p:pic>
      <p:cxnSp>
        <p:nvCxnSpPr>
          <p:cNvPr id="38" name="Straight Arrow Connector 37"/>
          <p:cNvCxnSpPr/>
          <p:nvPr/>
        </p:nvCxnSpPr>
        <p:spPr>
          <a:xfrm>
            <a:off x="2690949" y="4047298"/>
            <a:ext cx="1268990" cy="1306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36" idx="3"/>
          </p:cNvCxnSpPr>
          <p:nvPr/>
        </p:nvCxnSpPr>
        <p:spPr>
          <a:xfrm flipV="1">
            <a:off x="4441371" y="4047298"/>
            <a:ext cx="901338" cy="13063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0540" y="2562062"/>
            <a:ext cx="946193" cy="946193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3863686" y="3211917"/>
            <a:ext cx="647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SSL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6085" y="3303803"/>
            <a:ext cx="1500052" cy="1500052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2872" y="1273933"/>
            <a:ext cx="1115632" cy="1115632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5588" y="1349818"/>
            <a:ext cx="1066112" cy="1066112"/>
          </a:xfrm>
          <a:prstGeom prst="rect">
            <a:avLst/>
          </a:prstGeom>
        </p:spPr>
      </p:pic>
      <p:cxnSp>
        <p:nvCxnSpPr>
          <p:cNvPr id="48" name="Elbow Connector 47"/>
          <p:cNvCxnSpPr>
            <a:stCxn id="44" idx="2"/>
            <a:endCxn id="46" idx="2"/>
          </p:cNvCxnSpPr>
          <p:nvPr/>
        </p:nvCxnSpPr>
        <p:spPr>
          <a:xfrm rot="16200000" flipH="1">
            <a:off x="8521484" y="1718769"/>
            <a:ext cx="26365" cy="1367956"/>
          </a:xfrm>
          <a:prstGeom prst="bentConnector3">
            <a:avLst>
              <a:gd name="adj1" fmla="val 967059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>
            <a:off x="8511539" y="2656659"/>
            <a:ext cx="0" cy="65367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>
            <a:off x="6781800" y="4047298"/>
            <a:ext cx="116586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>
            <a:off x="9086127" y="4005822"/>
            <a:ext cx="162045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itle 1"/>
          <p:cNvSpPr txBox="1">
            <a:spLocks/>
          </p:cNvSpPr>
          <p:nvPr/>
        </p:nvSpPr>
        <p:spPr>
          <a:xfrm>
            <a:off x="609600" y="204284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 smtClean="0">
                <a:latin typeface="Times New Roman" pitchFamily="18" charset="0"/>
              </a:rPr>
              <a:t>ACTIVITY DIAGRAM</a:t>
            </a:r>
            <a:endParaRPr lang="en-US" sz="3600" b="1" dirty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4845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27197" y="3101763"/>
            <a:ext cx="3337606" cy="654474"/>
          </a:xfrm>
        </p:spPr>
        <p:txBody>
          <a:bodyPr>
            <a:normAutofit/>
          </a:bodyPr>
          <a:lstStyle/>
          <a:p>
            <a:r>
              <a:rPr lang="en-US" sz="3600" b="1" dirty="0">
                <a:latin typeface="Times New Roman" pitchFamily="18" charset="0"/>
                <a:cs typeface="Times New Roman" pitchFamily="18" charset="0"/>
              </a:rPr>
              <a:t>THANK YOU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45455"/>
            <a:ext cx="10972800" cy="673812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DOMAIN</a:t>
            </a:r>
            <a:endParaRPr lang="en-US" sz="3600" dirty="0">
              <a:latin typeface="Times New Roman" pitchFamily="18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idx="1"/>
          </p:nvPr>
        </p:nvSpPr>
        <p:spPr>
          <a:xfrm>
            <a:off x="757382" y="1411491"/>
            <a:ext cx="10543321" cy="4110484"/>
          </a:xfrm>
        </p:spPr>
        <p:txBody>
          <a:bodyPr>
            <a:noAutofit/>
          </a:bodyPr>
          <a:lstStyle/>
          <a:p>
            <a:pPr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Block-Chain Technology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Block-Chain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technology is a decentralized and distributed ledger system that enables secure and transparent record-keeping of transactions across a network of computers. It gained prominence as the underlying technology for cryptocurrencies like Bitcoin, but its applications extend far beyond digital currencies.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Block-Chain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has the potential to revolutionize various industries by providing a tamper-resistant and efficient way to manage and verify transactions.</a:t>
            </a: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3076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94655"/>
            <a:ext cx="10972800" cy="799742"/>
          </a:xfrm>
        </p:spPr>
        <p:txBody>
          <a:bodyPr>
            <a:normAutofit/>
          </a:bodyPr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</a:t>
            </a:r>
            <a:endParaRPr lang="en-US" sz="36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693905" y="1406706"/>
            <a:ext cx="1080419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 develop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highly secure and reliable Chat API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designed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facilitate encrypted communication within a Chat Application. 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 implement robust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encryption protocols among the various platforms without implementing the actual cryptographic technique.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integrate Blockchain Authentication mechanisms to enhance user identity verification and authentication, thereby fortifying the overall security posture of the Chat API. </a:t>
            </a:r>
          </a:p>
        </p:txBody>
      </p:sp>
    </p:spTree>
    <p:extLst>
      <p:ext uri="{BB962C8B-B14F-4D97-AF65-F5344CB8AC3E}">
        <p14:creationId xmlns:p14="http://schemas.microsoft.com/office/powerpoint/2010/main" val="1613798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45455"/>
            <a:ext cx="10972800" cy="673812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en-US" sz="3600" dirty="0">
              <a:latin typeface="Times New Roman" pitchFamily="18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idx="1"/>
          </p:nvPr>
        </p:nvSpPr>
        <p:spPr>
          <a:xfrm>
            <a:off x="559340" y="1651795"/>
            <a:ext cx="11073319" cy="3554410"/>
          </a:xfrm>
        </p:spPr>
        <p:txBody>
          <a:bodyPr>
            <a:no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In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era where digital communication plays a pivotal role in our daily lives, ensuring the confidentiality and integrity of our conversations is paramount. Introducing the "Secure Chat API," a revolutionary development in the realm of encrypted communication. This cutting-edge Chat Application Program Interface (API) not only prioritizes user privacy through robust encryption but also leverages the power of blockchain authentication for an unprecedented level of security. </a:t>
            </a:r>
          </a:p>
        </p:txBody>
      </p:sp>
    </p:spTree>
    <p:extLst>
      <p:ext uri="{BB962C8B-B14F-4D97-AF65-F5344CB8AC3E}">
        <p14:creationId xmlns:p14="http://schemas.microsoft.com/office/powerpoint/2010/main" val="1832769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53091"/>
            <a:ext cx="10972800" cy="673812"/>
          </a:xfrm>
        </p:spPr>
        <p:txBody>
          <a:bodyPr>
            <a:normAutofit/>
          </a:bodyPr>
          <a:lstStyle/>
          <a:p>
            <a:r>
              <a:rPr lang="en-US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LITERATURE SURVEY</a:t>
            </a:r>
            <a:endParaRPr lang="en-US" sz="3600" b="1" dirty="0">
              <a:latin typeface="Times New Roman" pitchFamily="18" charset="0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3381813"/>
              </p:ext>
            </p:extLst>
          </p:nvPr>
        </p:nvGraphicFramePr>
        <p:xfrm>
          <a:off x="609600" y="919267"/>
          <a:ext cx="10972800" cy="53642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0961">
                  <a:extLst>
                    <a:ext uri="{9D8B030D-6E8A-4147-A177-3AD203B41FA5}">
                      <a16:colId xmlns:a16="http://schemas.microsoft.com/office/drawing/2014/main" val="650890123"/>
                    </a:ext>
                  </a:extLst>
                </a:gridCol>
                <a:gridCol w="2506639">
                  <a:extLst>
                    <a:ext uri="{9D8B030D-6E8A-4147-A177-3AD203B41FA5}">
                      <a16:colId xmlns:a16="http://schemas.microsoft.com/office/drawing/2014/main" val="3364458840"/>
                    </a:ext>
                  </a:extLst>
                </a:gridCol>
                <a:gridCol w="2441331">
                  <a:extLst>
                    <a:ext uri="{9D8B030D-6E8A-4147-A177-3AD203B41FA5}">
                      <a16:colId xmlns:a16="http://schemas.microsoft.com/office/drawing/2014/main" val="1934009595"/>
                    </a:ext>
                  </a:extLst>
                </a:gridCol>
                <a:gridCol w="1715033">
                  <a:extLst>
                    <a:ext uri="{9D8B030D-6E8A-4147-A177-3AD203B41FA5}">
                      <a16:colId xmlns:a16="http://schemas.microsoft.com/office/drawing/2014/main" val="2106811707"/>
                    </a:ext>
                  </a:extLst>
                </a:gridCol>
                <a:gridCol w="1520536">
                  <a:extLst>
                    <a:ext uri="{9D8B030D-6E8A-4147-A177-3AD203B41FA5}">
                      <a16:colId xmlns:a16="http://schemas.microsoft.com/office/drawing/2014/main" val="4161205106"/>
                    </a:ext>
                  </a:extLst>
                </a:gridCol>
                <a:gridCol w="1638300">
                  <a:extLst>
                    <a:ext uri="{9D8B030D-6E8A-4147-A177-3AD203B41FA5}">
                      <a16:colId xmlns:a16="http://schemas.microsoft.com/office/drawing/2014/main" val="2191810521"/>
                    </a:ext>
                  </a:extLst>
                </a:gridCol>
              </a:tblGrid>
              <a:tr h="716718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Serial No:</a:t>
                      </a:r>
                      <a:endParaRPr lang="en-US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Author</a:t>
                      </a:r>
                      <a:r>
                        <a:rPr lang="en-US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name, Title and date</a:t>
                      </a:r>
                      <a:endParaRPr lang="en-US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Concept</a:t>
                      </a:r>
                      <a:endParaRPr lang="en-US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Technique (Algorithm)</a:t>
                      </a:r>
                      <a:endParaRPr lang="en-US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Advantages</a:t>
                      </a:r>
                      <a:endParaRPr lang="en-US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Disadvantages</a:t>
                      </a:r>
                      <a:endParaRPr lang="en-US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7547670"/>
                  </a:ext>
                </a:extLst>
              </a:tr>
              <a:tr h="1870618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Mirza K. B. Shuhan1, Tariqul Islam.</a:t>
                      </a:r>
                      <a:r>
                        <a:rPr lang="en-US" sz="1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 Secure and Decentralized Block-chain Based Messaging Network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 Proof of Concept (</a:t>
                      </a:r>
                      <a:r>
                        <a:rPr lang="en-US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PoC</a:t>
                      </a:r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 of the Quarks system leveraging Distributed Ledger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Technology (DLT), and conducted load testing on that.</a:t>
                      </a:r>
                      <a:endParaRPr lang="en-US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Smart Contract</a:t>
                      </a:r>
                      <a:endParaRPr lang="en-US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Decentralized</a:t>
                      </a:r>
                    </a:p>
                    <a:p>
                      <a:pPr algn="ctr"/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Block-chain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Based Messaging Network</a:t>
                      </a:r>
                      <a:endParaRPr lang="en-US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Platform</a:t>
                      </a:r>
                      <a:r>
                        <a:rPr lang="en-US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Dependent</a:t>
                      </a:r>
                      <a:endParaRPr lang="en-US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02310"/>
                  </a:ext>
                </a:extLst>
              </a:tr>
              <a:tr h="263587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Samira </a:t>
                      </a:r>
                      <a:r>
                        <a:rPr lang="en-IN" sz="18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Prabhune</a:t>
                      </a:r>
                      <a:r>
                        <a:rPr lang="en-IN" sz="1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IN" sz="18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Sonal</a:t>
                      </a:r>
                      <a:r>
                        <a:rPr lang="en-IN" sz="1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Sharma.</a:t>
                      </a:r>
                    </a:p>
                    <a:p>
                      <a:pPr algn="ctr"/>
                      <a:r>
                        <a:rPr lang="en-IN" sz="1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/>
                      </a:r>
                      <a:br>
                        <a:rPr lang="en-IN" sz="1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End-to-End Encryption for Chat App with Dynamic Encryption Key</a:t>
                      </a:r>
                      <a:endParaRPr lang="en-IN" sz="180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 This paper illustrates how dissimilar concerns in an app can add up to the probable for severe vectors adjacent to end-to-end solitude despite their creature several layers of security. </a:t>
                      </a:r>
                      <a:endParaRPr lang="en-US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 To overcome the app is anticipated in the chats are secured by the dynamic key encryption by md5 algorithm</a:t>
                      </a:r>
                      <a:endParaRPr lang="en-US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Dynamic Key</a:t>
                      </a:r>
                      <a:r>
                        <a:rPr lang="en-US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Encryption</a:t>
                      </a:r>
                      <a:endParaRPr lang="en-US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Platform</a:t>
                      </a:r>
                      <a:r>
                        <a:rPr lang="en-US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Dependent</a:t>
                      </a:r>
                      <a:endParaRPr lang="en-US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7557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1011623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8366324"/>
              </p:ext>
            </p:extLst>
          </p:nvPr>
        </p:nvGraphicFramePr>
        <p:xfrm>
          <a:off x="609600" y="847934"/>
          <a:ext cx="10972800" cy="50938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0961">
                  <a:extLst>
                    <a:ext uri="{9D8B030D-6E8A-4147-A177-3AD203B41FA5}">
                      <a16:colId xmlns:a16="http://schemas.microsoft.com/office/drawing/2014/main" val="650890123"/>
                    </a:ext>
                  </a:extLst>
                </a:gridCol>
                <a:gridCol w="2248021">
                  <a:extLst>
                    <a:ext uri="{9D8B030D-6E8A-4147-A177-3AD203B41FA5}">
                      <a16:colId xmlns:a16="http://schemas.microsoft.com/office/drawing/2014/main" val="3364458840"/>
                    </a:ext>
                  </a:extLst>
                </a:gridCol>
                <a:gridCol w="2937163">
                  <a:extLst>
                    <a:ext uri="{9D8B030D-6E8A-4147-A177-3AD203B41FA5}">
                      <a16:colId xmlns:a16="http://schemas.microsoft.com/office/drawing/2014/main" val="1934009595"/>
                    </a:ext>
                  </a:extLst>
                </a:gridCol>
                <a:gridCol w="1394691">
                  <a:extLst>
                    <a:ext uri="{9D8B030D-6E8A-4147-A177-3AD203B41FA5}">
                      <a16:colId xmlns:a16="http://schemas.microsoft.com/office/drawing/2014/main" val="2106811707"/>
                    </a:ext>
                  </a:extLst>
                </a:gridCol>
                <a:gridCol w="1413164">
                  <a:extLst>
                    <a:ext uri="{9D8B030D-6E8A-4147-A177-3AD203B41FA5}">
                      <a16:colId xmlns:a16="http://schemas.microsoft.com/office/drawing/2014/main" val="4161205106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2191810521"/>
                    </a:ext>
                  </a:extLst>
                </a:gridCol>
              </a:tblGrid>
              <a:tr h="79613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Serial No:</a:t>
                      </a:r>
                      <a:endParaRPr lang="en-US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Author</a:t>
                      </a:r>
                      <a:r>
                        <a:rPr lang="en-US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name, Title and date</a:t>
                      </a:r>
                      <a:endParaRPr lang="en-US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Concept</a:t>
                      </a:r>
                      <a:endParaRPr lang="en-US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Technique (Algorithm)</a:t>
                      </a:r>
                      <a:endParaRPr lang="en-US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Advantages</a:t>
                      </a:r>
                      <a:endParaRPr lang="en-US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Disadvantages</a:t>
                      </a:r>
                      <a:endParaRPr lang="en-US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7547670"/>
                  </a:ext>
                </a:extLst>
              </a:tr>
              <a:tr h="73887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Soman</a:t>
                      </a:r>
                      <a:r>
                        <a:rPr lang="en-US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Nayak</a:t>
                      </a:r>
                      <a:r>
                        <a:rPr lang="en-US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</a:t>
                      </a:r>
                    </a:p>
                    <a:p>
                      <a:pPr algn="ctr"/>
                      <a:r>
                        <a:rPr lang="en-US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Surajit</a:t>
                      </a:r>
                      <a:r>
                        <a:rPr lang="en-US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Dass</a:t>
                      </a:r>
                      <a:r>
                        <a:rPr lang="en-US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/>
                      </a:r>
                      <a:br>
                        <a:rPr lang="en-US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endParaRPr lang="en-US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 application for end to end secure messaging service on Android supported device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Proposing a secure messaging protocol that utilizes SHA-2 hash generation for key generation and AES-256 encryption for securing messages during transmission. </a:t>
                      </a:r>
                      <a:endParaRPr lang="en-US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SHA-2,</a:t>
                      </a:r>
                    </a:p>
                    <a:p>
                      <a:pPr algn="ctr"/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 AES-256 encryption</a:t>
                      </a:r>
                      <a:endParaRPr lang="en-US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Two step Verification</a:t>
                      </a:r>
                      <a:endParaRPr lang="en-US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Platform</a:t>
                      </a:r>
                      <a:r>
                        <a:rPr lang="en-US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Dependent</a:t>
                      </a:r>
                      <a:endParaRPr lang="en-US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75570003"/>
                  </a:ext>
                </a:extLst>
              </a:tr>
              <a:tr h="73887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Noor Sabah, Jamal M. </a:t>
                      </a:r>
                      <a:r>
                        <a:rPr lang="en-US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Kadhim</a:t>
                      </a:r>
                      <a:r>
                        <a:rPr lang="en-US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and Ban N. </a:t>
                      </a:r>
                      <a:r>
                        <a:rPr lang="en-US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Dhannoon</a:t>
                      </a:r>
                      <a:endParaRPr lang="en-US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US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Developing an End-to-End Secure Chat Application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 proposed architecture is designed to be Client-Server </a:t>
                      </a:r>
                    </a:p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chat application. In client side, when a user sets up the </a:t>
                      </a:r>
                    </a:p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application, the user either selects registration or log-in.</a:t>
                      </a:r>
                      <a:endParaRPr lang="en-US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XSalsa20 </a:t>
                      </a:r>
                      <a:endParaRPr lang="en-US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Firebase Cloud Messaging</a:t>
                      </a:r>
                      <a:endParaRPr lang="en-US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Static</a:t>
                      </a:r>
                      <a:r>
                        <a:rPr lang="en-US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Key encryption,</a:t>
                      </a:r>
                    </a:p>
                    <a:p>
                      <a:pPr algn="ctr"/>
                      <a:r>
                        <a:rPr lang="en-US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Platform Dependent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387215"/>
                  </a:ext>
                </a:extLst>
              </a:tr>
            </a:tbl>
          </a:graphicData>
        </a:graphic>
      </p:graphicFrame>
      <p:sp>
        <p:nvSpPr>
          <p:cNvPr id="4" name="Title 1"/>
          <p:cNvSpPr txBox="1">
            <a:spLocks/>
          </p:cNvSpPr>
          <p:nvPr/>
        </p:nvSpPr>
        <p:spPr>
          <a:xfrm>
            <a:off x="609600" y="153091"/>
            <a:ext cx="10972800" cy="6738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LITERATURE SURVEY</a:t>
            </a:r>
            <a:endParaRPr lang="en-US" sz="3600" b="1" dirty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942181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45455"/>
            <a:ext cx="10972800" cy="673812"/>
          </a:xfrm>
        </p:spPr>
        <p:txBody>
          <a:bodyPr>
            <a:normAutofit/>
          </a:bodyPr>
          <a:lstStyle/>
          <a:p>
            <a:r>
              <a:rPr lang="en-US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EXISTING SYSTEM</a:t>
            </a:r>
            <a:endParaRPr lang="en-US" sz="3600" b="1" dirty="0">
              <a:latin typeface="Times New Roman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CC6EC7-53F3-9BB9-DC3B-4702CB186EB2}"/>
              </a:ext>
            </a:extLst>
          </p:cNvPr>
          <p:cNvSpPr txBox="1"/>
          <p:nvPr/>
        </p:nvSpPr>
        <p:spPr>
          <a:xfrm>
            <a:off x="689264" y="855046"/>
            <a:ext cx="10893136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Basic Encrypted Chat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50000"/>
              </a:lnSpc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Typically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existing chat applications use encryption protocols (e.g., TLS/SSL) to secure data in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transit. However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end-to-end encryption may not be universal, leaving potential vulnerabilities.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Authentication:</a:t>
            </a:r>
          </a:p>
          <a:p>
            <a:pPr algn="just">
              <a:lnSpc>
                <a:spcPct val="15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Commonly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user authentication relies on usernames and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passwords.</a:t>
            </a:r>
          </a:p>
          <a:p>
            <a:pPr algn="just">
              <a:lnSpc>
                <a:spcPct val="15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Centralized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authentication systems may pose risks if compromised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entralized Server:</a:t>
            </a:r>
          </a:p>
          <a:p>
            <a:pPr lvl="1" algn="just">
              <a:lnSpc>
                <a:spcPct val="150000"/>
              </a:lnSpc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Most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chat applications use a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decentralized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server architecture.</a:t>
            </a:r>
          </a:p>
          <a:p>
            <a:pPr algn="just">
              <a:lnSpc>
                <a:spcPct val="150000"/>
              </a:lnSpc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This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introduces a single point of failure and potential security concerns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150551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45455"/>
            <a:ext cx="10972800" cy="673812"/>
          </a:xfrm>
        </p:spPr>
        <p:txBody>
          <a:bodyPr>
            <a:normAutofit/>
          </a:bodyPr>
          <a:lstStyle/>
          <a:p>
            <a:r>
              <a:rPr lang="en-US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PROPOSED SYSTEM</a:t>
            </a:r>
            <a:endParaRPr lang="en-US" sz="3600" b="1" dirty="0">
              <a:latin typeface="Times New Roman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CC6EC7-53F3-9BB9-DC3B-4702CB186EB2}"/>
              </a:ext>
            </a:extLst>
          </p:cNvPr>
          <p:cNvSpPr txBox="1"/>
          <p:nvPr/>
        </p:nvSpPr>
        <p:spPr>
          <a:xfrm>
            <a:off x="649432" y="887149"/>
            <a:ext cx="10893136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End-to-End Encryption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Implements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robust end-to-end encryption algorithms for secure communication.</a:t>
            </a:r>
          </a:p>
          <a:p>
            <a:pPr algn="just">
              <a:lnSpc>
                <a:spcPct val="150000"/>
              </a:lnSpc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Ensures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that only the intended recipients can decrypt and access messages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 of several platforms:</a:t>
            </a:r>
          </a:p>
          <a:p>
            <a:pPr algn="just">
              <a:lnSpc>
                <a:spcPct val="150000"/>
              </a:lnSpc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To creating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integrated application programming interface (API) that can be used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with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variety of platforms, including mobile, software, and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Web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applications</a:t>
            </a: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Decentralized Message Integrity:</a:t>
            </a:r>
          </a:p>
          <a:p>
            <a:pPr algn="just">
              <a:lnSpc>
                <a:spcPct val="150000"/>
              </a:lnSpc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Uses block-chain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 a distributed ledger for storing message metadata.</a:t>
            </a:r>
          </a:p>
          <a:p>
            <a:pPr algn="just">
              <a:lnSpc>
                <a:spcPct val="150000"/>
              </a:lnSpc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Ensures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integrity and tamper-resistance of messages with timestamping on the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block-chain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2105309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04284"/>
            <a:ext cx="10972800" cy="1143000"/>
          </a:xfrm>
        </p:spPr>
        <p:txBody>
          <a:bodyPr>
            <a:normAutofit/>
          </a:bodyPr>
          <a:lstStyle/>
          <a:p>
            <a:r>
              <a:rPr lang="en-US" sz="3600" b="1" dirty="0">
                <a:latin typeface="Times New Roman" pitchFamily="18" charset="0"/>
              </a:rPr>
              <a:t>SOFTWARE AND HARDWARE REQUIREMENTS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>
          <a:xfrm>
            <a:off x="609600" y="1347284"/>
            <a:ext cx="10972800" cy="5129716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  <a:buNone/>
            </a:pPr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FRONT END </a:t>
            </a:r>
          </a:p>
          <a:p>
            <a:pPr>
              <a:lnSpc>
                <a:spcPct val="150000"/>
              </a:lnSpc>
            </a:pP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 (Toolkit Interface - </a:t>
            </a:r>
            <a:r>
              <a:rPr lang="en-US" sz="2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tkinter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2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None/>
            </a:pPr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 END</a:t>
            </a:r>
          </a:p>
          <a:p>
            <a:pPr>
              <a:lnSpc>
                <a:spcPct val="150000"/>
              </a:lnSpc>
            </a:pP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Python (threading, socket, </a:t>
            </a:r>
            <a:r>
              <a:rPr lang="en-US" sz="2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cryptography.fernet</a:t>
            </a: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hashlib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base64)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HARDWARE</a:t>
            </a:r>
            <a:endParaRPr lang="en-US" sz="2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Basic requirements for a system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SPECIFICATION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Minimum 4 GB ram</a:t>
            </a:r>
          </a:p>
          <a:p>
            <a:pPr>
              <a:lnSpc>
                <a:spcPct val="150000"/>
              </a:lnSpc>
            </a:pP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Window(8,10 and 11 versions), Linux, Ubuntu</a:t>
            </a:r>
          </a:p>
        </p:txBody>
      </p:sp>
    </p:spTree>
    <p:extLst>
      <p:ext uri="{BB962C8B-B14F-4D97-AF65-F5344CB8AC3E}">
        <p14:creationId xmlns:p14="http://schemas.microsoft.com/office/powerpoint/2010/main" val="4290836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TM04033937[[fn=Vapor Trail]]</Template>
  <TotalTime>1050</TotalTime>
  <Words>813</Words>
  <Application>Microsoft Office PowerPoint</Application>
  <PresentationFormat>Widescreen</PresentationFormat>
  <Paragraphs>107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Times New Roman</vt:lpstr>
      <vt:lpstr>Wingdings</vt:lpstr>
      <vt:lpstr>Office Theme</vt:lpstr>
      <vt:lpstr>Secure Chat API: Encrypted Chat Application Program Interface with Block-chain Authentication</vt:lpstr>
      <vt:lpstr> DOMAIN</vt:lpstr>
      <vt:lpstr>OBJECTIVE</vt:lpstr>
      <vt:lpstr> INTRODUCTION</vt:lpstr>
      <vt:lpstr>LITERATURE SURVEY</vt:lpstr>
      <vt:lpstr>PowerPoint Presentation</vt:lpstr>
      <vt:lpstr>EXISTING SYSTEM</vt:lpstr>
      <vt:lpstr>PROPOSED SYSTEM</vt:lpstr>
      <vt:lpstr>SOFTWARE AND HARDWARE REQUIREMENTS</vt:lpstr>
      <vt:lpstr>MODULES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  TITLE</dc:title>
  <dc:creator>SHAIK MOHAMED FAHAD</dc:creator>
  <cp:lastModifiedBy>SHAIK MOHAMED FAHAD</cp:lastModifiedBy>
  <cp:revision>73</cp:revision>
  <dcterms:modified xsi:type="dcterms:W3CDTF">2024-04-22T09:19:32Z</dcterms:modified>
</cp:coreProperties>
</file>